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8" r:id="rId11"/>
    <p:sldId id="269" r:id="rId12"/>
    <p:sldId id="270" r:id="rId13"/>
    <p:sldId id="271" r:id="rId14"/>
    <p:sldId id="272" r:id="rId15"/>
    <p:sldId id="273" r:id="rId16"/>
    <p:sldId id="274" r:id="rId17"/>
    <p:sldId id="275" r:id="rId18"/>
    <p:sldId id="278" r:id="rId19"/>
    <p:sldId id="279"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69" d="100"/>
          <a:sy n="69" d="100"/>
        </p:scale>
        <p:origin x="5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46532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21423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317598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17297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72647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73455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CB13D-597F-4376-B5C8-08813C9C8A9B}" type="datetimeFigureOut">
              <a:rPr lang="en-GB" smtClean="0"/>
              <a:t>18/08/2020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06870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CB13D-597F-4376-B5C8-08813C9C8A9B}" type="datetimeFigureOut">
              <a:rPr lang="en-GB" smtClean="0"/>
              <a:t>18/08/2020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72976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CB13D-597F-4376-B5C8-08813C9C8A9B}" type="datetimeFigureOut">
              <a:rPr lang="en-GB" smtClean="0"/>
              <a:t>18/08/2020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82842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26097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57134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CB13D-597F-4376-B5C8-08813C9C8A9B}" type="datetimeFigureOut">
              <a:rPr lang="en-GB" smtClean="0"/>
              <a:t>18/08/2020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134E0-380D-4E1A-86C1-248F216A83E4}" type="slidenum">
              <a:rPr lang="en-GB" smtClean="0"/>
              <a:t>‹#›</a:t>
            </a:fld>
            <a:endParaRPr lang="en-GB"/>
          </a:p>
        </p:txBody>
      </p:sp>
    </p:spTree>
    <p:extLst>
      <p:ext uri="{BB962C8B-B14F-4D97-AF65-F5344CB8AC3E}">
        <p14:creationId xmlns:p14="http://schemas.microsoft.com/office/powerpoint/2010/main" val="398618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853420"/>
            <a:ext cx="9144000" cy="1655762"/>
          </a:xfrm>
        </p:spPr>
        <p:txBody>
          <a:bodyPr>
            <a:normAutofit/>
          </a:bodyPr>
          <a:lstStyle/>
          <a:p>
            <a:r>
              <a:rPr lang="en-GB" sz="8000" b="1" dirty="0" smtClean="0">
                <a:solidFill>
                  <a:schemeClr val="bg1"/>
                </a:solidFill>
                <a:latin typeface="Corbel" panose="020B0503020204020204" pitchFamily="34" charset="0"/>
              </a:rPr>
              <a:t>Welcome Back!</a:t>
            </a:r>
            <a:endParaRPr lang="en-GB" sz="8000" b="1" dirty="0">
              <a:solidFill>
                <a:schemeClr val="bg1"/>
              </a:solidFill>
              <a:latin typeface="Corbel" panose="020B050302020402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044149" y="171394"/>
            <a:ext cx="6103701" cy="4558937"/>
          </a:xfrm>
          <a:prstGeom prst="rect">
            <a:avLst/>
          </a:prstGeom>
        </p:spPr>
      </p:pic>
      <p:pic>
        <p:nvPicPr>
          <p:cNvPr id="1026" name="Picture 2" descr="LOGO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053" y="5394775"/>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8420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Around the School</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You will notice that the school may not seem the same as you remember; this is to keep everybody safe. Some areas of the school will be out of bounds for children. Remember to look for the signs to keep you safe.</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7517" y="3754543"/>
            <a:ext cx="3482547" cy="1312204"/>
          </a:xfrm>
          <a:prstGeom prst="rect">
            <a:avLst/>
          </a:prstGeom>
        </p:spPr>
      </p:pic>
      <p:pic>
        <p:nvPicPr>
          <p:cNvPr id="8" name="Picture 7"/>
          <p:cNvPicPr>
            <a:picLocks noChangeAspect="1"/>
          </p:cNvPicPr>
          <p:nvPr/>
        </p:nvPicPr>
        <p:blipFill>
          <a:blip r:embed="rId4"/>
          <a:stretch>
            <a:fillRect/>
          </a:stretch>
        </p:blipFill>
        <p:spPr>
          <a:xfrm>
            <a:off x="7999198" y="3501638"/>
            <a:ext cx="1595596" cy="1565109"/>
          </a:xfrm>
          <a:prstGeom prst="rect">
            <a:avLst/>
          </a:prstGeom>
        </p:spPr>
      </p:pic>
    </p:spTree>
    <p:extLst>
      <p:ext uri="{BB962C8B-B14F-4D97-AF65-F5344CB8AC3E}">
        <p14:creationId xmlns:p14="http://schemas.microsoft.com/office/powerpoint/2010/main" val="30453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In Class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When you arrive in school, staff will  direct you safely to sanitise your hands. Your class will stay together all day and not mix with the other year groups. </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71350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In Class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When you enter your classroom, you will be given your own desk. You will also be given a plastic wallet with your stationary in it. This can be stored in your labelled bag and kept on your desk. You do not need to bring anything else to school. </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32440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a:bodyPr>
          <a:lstStyle/>
          <a:p>
            <a:pPr algn="ctr"/>
            <a:r>
              <a:rPr lang="en-GB" sz="5400" b="1" dirty="0" smtClean="0">
                <a:solidFill>
                  <a:schemeClr val="bg1"/>
                </a:solidFill>
                <a:latin typeface="Corbel" panose="020B0503020204020204" pitchFamily="34" charset="0"/>
              </a:rPr>
              <a:t>Staying Sun Safe &amp; Hydrated</a:t>
            </a:r>
            <a:endParaRPr lang="en-GB" sz="54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4818458"/>
          </a:xfrm>
        </p:spPr>
        <p:txBody>
          <a:bodyPr>
            <a:normAutofit lnSpcReduction="10000"/>
          </a:bodyPr>
          <a:lstStyle/>
          <a:p>
            <a:pPr marL="0" indent="0" algn="ctr">
              <a:buNone/>
            </a:pPr>
            <a:r>
              <a:rPr lang="en-GB" dirty="0" smtClean="0">
                <a:solidFill>
                  <a:schemeClr val="bg1"/>
                </a:solidFill>
              </a:rPr>
              <a:t>Remember to bring a water bottle with you to drink during the day, please make sure it has your name on. </a:t>
            </a:r>
          </a:p>
          <a:p>
            <a:pPr marL="0" indent="0" algn="ctr">
              <a:buNone/>
            </a:pPr>
            <a:endParaRPr lang="en-GB" dirty="0" smtClean="0">
              <a:solidFill>
                <a:schemeClr val="bg1"/>
              </a:solidFill>
            </a:endParaRPr>
          </a:p>
          <a:p>
            <a:pPr marL="0" indent="0" algn="ctr">
              <a:buNone/>
            </a:pPr>
            <a:endParaRPr lang="en-GB" dirty="0">
              <a:solidFill>
                <a:schemeClr val="bg1"/>
              </a:solidFill>
            </a:endParaRPr>
          </a:p>
          <a:p>
            <a:pPr marL="0" indent="0" algn="ctr">
              <a:buNone/>
            </a:pPr>
            <a:endParaRPr lang="en-GB" dirty="0" smtClean="0">
              <a:solidFill>
                <a:schemeClr val="bg1"/>
              </a:solidFill>
            </a:endParaRPr>
          </a:p>
          <a:p>
            <a:pPr marL="0" indent="0" algn="ctr">
              <a:buNone/>
            </a:pPr>
            <a:endParaRPr lang="en-GB" dirty="0" smtClean="0">
              <a:solidFill>
                <a:schemeClr val="bg1"/>
              </a:solidFill>
            </a:endParaRPr>
          </a:p>
          <a:p>
            <a:pPr marL="0" indent="0" algn="ctr">
              <a:buNone/>
            </a:pPr>
            <a:endParaRPr lang="en-GB" dirty="0" smtClean="0">
              <a:solidFill>
                <a:schemeClr val="bg1"/>
              </a:solidFill>
            </a:endParaRPr>
          </a:p>
          <a:p>
            <a:pPr marL="0" indent="0" algn="ctr">
              <a:buNone/>
            </a:pPr>
            <a:endParaRPr lang="en-GB" dirty="0">
              <a:solidFill>
                <a:schemeClr val="bg1"/>
              </a:solidFill>
            </a:endParaRPr>
          </a:p>
          <a:p>
            <a:pPr marL="0" indent="0" algn="ctr">
              <a:buNone/>
            </a:pPr>
            <a:r>
              <a:rPr lang="en-GB" dirty="0" smtClean="0">
                <a:solidFill>
                  <a:schemeClr val="bg1"/>
                </a:solidFill>
              </a:rPr>
              <a:t>The weather in September can be hot, if this is the case please remember to put on sun cream in the morning before you leave the house.</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954" y="2788186"/>
            <a:ext cx="2027216" cy="202296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5772" y="2148769"/>
            <a:ext cx="2900456" cy="2662382"/>
          </a:xfrm>
          <a:prstGeom prst="rect">
            <a:avLst/>
          </a:prstGeom>
        </p:spPr>
      </p:pic>
      <p:pic>
        <p:nvPicPr>
          <p:cNvPr id="8" name="Picture 7"/>
          <p:cNvPicPr>
            <a:picLocks noChangeAspect="1"/>
          </p:cNvPicPr>
          <p:nvPr/>
        </p:nvPicPr>
        <p:blipFill>
          <a:blip r:embed="rId5"/>
          <a:stretch>
            <a:fillRect/>
          </a:stretch>
        </p:blipFill>
        <p:spPr>
          <a:xfrm>
            <a:off x="9139381" y="2148769"/>
            <a:ext cx="2058501" cy="2636203"/>
          </a:xfrm>
          <a:prstGeom prst="rect">
            <a:avLst/>
          </a:prstGeom>
        </p:spPr>
      </p:pic>
    </p:spTree>
    <p:extLst>
      <p:ext uri="{BB962C8B-B14F-4D97-AF65-F5344CB8AC3E}">
        <p14:creationId xmlns:p14="http://schemas.microsoft.com/office/powerpoint/2010/main" val="146892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Lunch times and Playtimes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At playtimes you will be able to play with the children in your class. We have split the playground </a:t>
            </a:r>
            <a:r>
              <a:rPr lang="en-GB" b="1" dirty="0" smtClean="0">
                <a:solidFill>
                  <a:schemeClr val="bg1"/>
                </a:solidFill>
              </a:rPr>
              <a:t>Section A and Section B </a:t>
            </a:r>
            <a:r>
              <a:rPr lang="en-GB" dirty="0" smtClean="0">
                <a:solidFill>
                  <a:schemeClr val="bg1"/>
                </a:solidFill>
              </a:rPr>
              <a:t>to keep you safe. It is important that you stay with the children in your class. Sometimes, the staff will organise equipment and games for you to play with. Please listen to instructions about where your group can play.</a:t>
            </a:r>
          </a:p>
          <a:p>
            <a:pPr marL="0" indent="0" algn="ctr">
              <a:buNone/>
            </a:pPr>
            <a:endParaRPr lang="en-GB" dirty="0">
              <a:solidFill>
                <a:srgbClr val="FF0000"/>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268832" y="3869872"/>
            <a:ext cx="3161211" cy="2370908"/>
          </a:xfrm>
          <a:prstGeom prst="rect">
            <a:avLst/>
          </a:prstGeom>
        </p:spPr>
      </p:pic>
    </p:spTree>
    <p:extLst>
      <p:ext uri="{BB962C8B-B14F-4D97-AF65-F5344CB8AC3E}">
        <p14:creationId xmlns:p14="http://schemas.microsoft.com/office/powerpoint/2010/main" val="257400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39" y="76931"/>
            <a:ext cx="10515600" cy="979470"/>
          </a:xfrm>
        </p:spPr>
        <p:txBody>
          <a:bodyPr>
            <a:normAutofit fontScale="90000"/>
          </a:bodyPr>
          <a:lstStyle/>
          <a:p>
            <a:pPr algn="ctr"/>
            <a:r>
              <a:rPr lang="en-GB" sz="7200" b="1" dirty="0" smtClean="0">
                <a:solidFill>
                  <a:schemeClr val="bg1"/>
                </a:solidFill>
                <a:latin typeface="Corbel" panose="020B0503020204020204" pitchFamily="34" charset="0"/>
              </a:rPr>
              <a:t>Lunch </a:t>
            </a:r>
          </a:p>
        </p:txBody>
      </p:sp>
      <p:sp>
        <p:nvSpPr>
          <p:cNvPr id="3" name="Content Placeholder 2"/>
          <p:cNvSpPr>
            <a:spLocks noGrp="1"/>
          </p:cNvSpPr>
          <p:nvPr>
            <p:ph idx="1"/>
          </p:nvPr>
        </p:nvSpPr>
        <p:spPr>
          <a:xfrm>
            <a:off x="382535" y="994306"/>
            <a:ext cx="10515600" cy="5168747"/>
          </a:xfrm>
        </p:spPr>
        <p:txBody>
          <a:bodyPr>
            <a:normAutofit/>
          </a:bodyPr>
          <a:lstStyle/>
          <a:p>
            <a:pPr marL="0" indent="0" algn="ctr">
              <a:buNone/>
            </a:pPr>
            <a:r>
              <a:rPr lang="en-GB" dirty="0" smtClean="0">
                <a:solidFill>
                  <a:schemeClr val="bg1"/>
                </a:solidFill>
              </a:rPr>
              <a:t>Every morning your teachers will tell  you what is on the menu for lunch. You will be able to choose from a selection of hot meal, sandwiches or jacket potato. This will be served with a piece of fruit, a drink and a treat. You will be eating in a special section of the dining hall, your lunch will be brought to your table by a member of staff.  The hall will be split into </a:t>
            </a:r>
            <a:r>
              <a:rPr lang="en-GB" b="1" dirty="0" smtClean="0">
                <a:solidFill>
                  <a:schemeClr val="bg1"/>
                </a:solidFill>
              </a:rPr>
              <a:t>section A and section B</a:t>
            </a:r>
            <a:r>
              <a:rPr lang="en-GB" dirty="0" smtClean="0">
                <a:solidFill>
                  <a:schemeClr val="bg1"/>
                </a:solidFill>
              </a:rPr>
              <a:t>.  Your teacher will tell you which section of the hall you will eat your lunch in.</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5526" y="3868530"/>
            <a:ext cx="2944855" cy="2644812"/>
          </a:xfrm>
          <a:prstGeom prst="rect">
            <a:avLst/>
          </a:prstGeom>
        </p:spPr>
      </p:pic>
    </p:spTree>
    <p:extLst>
      <p:ext uri="{BB962C8B-B14F-4D97-AF65-F5344CB8AC3E}">
        <p14:creationId xmlns:p14="http://schemas.microsoft.com/office/powerpoint/2010/main" val="315463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A Day in School </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Every group has been assigned their own toilet cubicles. Your teachers will show you which toilets you are allowed to use. </a:t>
            </a:r>
          </a:p>
          <a:p>
            <a:pPr marL="0" indent="0" algn="ctr">
              <a:buNone/>
            </a:pPr>
            <a:r>
              <a:rPr lang="en-GB" dirty="0" smtClean="0">
                <a:solidFill>
                  <a:schemeClr val="bg1"/>
                </a:solidFill>
              </a:rPr>
              <a:t>Everybody in your group will use the same toilets. Look out for labels on the doors to help you.</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97383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Code of Conduct</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Every day you will be reminded of the COVID Code of Conduct by your teachers.  You will also talk about the rules that will keep you safe while you are in school.</a:t>
            </a:r>
          </a:p>
          <a:p>
            <a:pPr marL="0" indent="0" algn="ctr">
              <a:buNone/>
            </a:pPr>
            <a:r>
              <a:rPr lang="en-GB" dirty="0" smtClean="0">
                <a:solidFill>
                  <a:schemeClr val="bg1"/>
                </a:solidFill>
              </a:rPr>
              <a:t>We won’t be able to have any whole school gatherings like assemblies but your teachers will have planned lots of fun activities for you to complete. These will include English, Maths and reading tasks, as well as some topic work in the afternoons.</a:t>
            </a:r>
          </a:p>
          <a:p>
            <a:pPr marL="0" indent="0" algn="ctr">
              <a:buNone/>
            </a:pPr>
            <a:r>
              <a:rPr lang="en-GB" dirty="0" smtClean="0">
                <a:solidFill>
                  <a:schemeClr val="bg1"/>
                </a:solidFill>
              </a:rPr>
              <a:t>Every group has been given some outdoor space so that when the weather is nice, you will be able to work outside.</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2161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_josephs_logo"/>
          <p:cNvPicPr/>
          <p:nvPr/>
        </p:nvPicPr>
        <p:blipFill>
          <a:blip r:embed="rId2" cstate="print"/>
          <a:srcRect/>
          <a:stretch>
            <a:fillRect/>
          </a:stretch>
        </p:blipFill>
        <p:spPr bwMode="auto">
          <a:xfrm>
            <a:off x="1190447" y="279517"/>
            <a:ext cx="1359570" cy="1459481"/>
          </a:xfrm>
          <a:prstGeom prst="rect">
            <a:avLst/>
          </a:prstGeom>
          <a:noFill/>
          <a:ln w="9525">
            <a:noFill/>
            <a:miter lim="800000"/>
            <a:headEnd/>
            <a:tailEnd/>
          </a:ln>
        </p:spPr>
      </p:pic>
      <p:sp>
        <p:nvSpPr>
          <p:cNvPr id="5" name="TextBox 4"/>
          <p:cNvSpPr txBox="1"/>
          <p:nvPr/>
        </p:nvSpPr>
        <p:spPr>
          <a:xfrm>
            <a:off x="2730137" y="718458"/>
            <a:ext cx="6975565" cy="923330"/>
          </a:xfrm>
          <a:prstGeom prst="rect">
            <a:avLst/>
          </a:prstGeom>
          <a:noFill/>
        </p:spPr>
        <p:txBody>
          <a:bodyPr wrap="square" rtlCol="0">
            <a:spAutoFit/>
          </a:bodyPr>
          <a:lstStyle/>
          <a:p>
            <a:r>
              <a:rPr lang="en-GB" sz="5400" b="1" dirty="0" smtClean="0">
                <a:solidFill>
                  <a:schemeClr val="bg1"/>
                </a:solidFill>
              </a:rPr>
              <a:t>Here are your teachers:</a:t>
            </a:r>
            <a:endParaRPr lang="en-GB" sz="5400" b="1" dirty="0">
              <a:solidFill>
                <a:schemeClr val="bg1"/>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610365" y="2442019"/>
            <a:ext cx="3400023" cy="2550017"/>
          </a:xfrm>
          <a:prstGeom prst="rect">
            <a:avLst/>
          </a:prstGeom>
        </p:spPr>
      </p:pic>
      <p:sp>
        <p:nvSpPr>
          <p:cNvPr id="3" name="TextBox 2"/>
          <p:cNvSpPr txBox="1"/>
          <p:nvPr/>
        </p:nvSpPr>
        <p:spPr>
          <a:xfrm>
            <a:off x="2146211" y="5643155"/>
            <a:ext cx="8526143" cy="646331"/>
          </a:xfrm>
          <a:prstGeom prst="rect">
            <a:avLst/>
          </a:prstGeom>
          <a:noFill/>
        </p:spPr>
        <p:txBody>
          <a:bodyPr wrap="square" rtlCol="0">
            <a:spAutoFit/>
          </a:bodyPr>
          <a:lstStyle/>
          <a:p>
            <a:r>
              <a:rPr lang="en-GB" sz="3600" dirty="0" smtClean="0"/>
              <a:t>	</a:t>
            </a:r>
            <a:r>
              <a:rPr lang="en-GB" sz="3600" b="1" dirty="0" smtClean="0">
                <a:solidFill>
                  <a:schemeClr val="bg1"/>
                </a:solidFill>
              </a:rPr>
              <a:t>  Mr Pearce		Mrs Bradshaw</a:t>
            </a:r>
            <a:endParaRPr lang="en-GB" sz="3600" b="1" dirty="0">
              <a:solidFill>
                <a:schemeClr val="bg1"/>
              </a:solidFill>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357380" y="2442019"/>
            <a:ext cx="3400023" cy="2550017"/>
          </a:xfrm>
          <a:prstGeom prst="rect">
            <a:avLst/>
          </a:prstGeom>
        </p:spPr>
      </p:pic>
    </p:spTree>
    <p:extLst>
      <p:ext uri="{BB962C8B-B14F-4D97-AF65-F5344CB8AC3E}">
        <p14:creationId xmlns:p14="http://schemas.microsoft.com/office/powerpoint/2010/main" val="3414885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_josephs_logo"/>
          <p:cNvPicPr/>
          <p:nvPr/>
        </p:nvPicPr>
        <p:blipFill>
          <a:blip r:embed="rId2" cstate="print"/>
          <a:srcRect/>
          <a:stretch>
            <a:fillRect/>
          </a:stretch>
        </p:blipFill>
        <p:spPr bwMode="auto">
          <a:xfrm>
            <a:off x="1190447" y="279517"/>
            <a:ext cx="1359570" cy="1459481"/>
          </a:xfrm>
          <a:prstGeom prst="rect">
            <a:avLst/>
          </a:prstGeom>
          <a:noFill/>
          <a:ln w="9525">
            <a:noFill/>
            <a:miter lim="800000"/>
            <a:headEnd/>
            <a:tailEnd/>
          </a:ln>
        </p:spPr>
      </p:pic>
      <p:sp>
        <p:nvSpPr>
          <p:cNvPr id="5" name="TextBox 4"/>
          <p:cNvSpPr txBox="1"/>
          <p:nvPr/>
        </p:nvSpPr>
        <p:spPr>
          <a:xfrm>
            <a:off x="2962139" y="1738998"/>
            <a:ext cx="5087156" cy="461665"/>
          </a:xfrm>
          <a:prstGeom prst="rect">
            <a:avLst/>
          </a:prstGeom>
          <a:noFill/>
        </p:spPr>
        <p:txBody>
          <a:bodyPr wrap="square" rtlCol="0">
            <a:spAutoFit/>
          </a:bodyPr>
          <a:lstStyle/>
          <a:p>
            <a:r>
              <a:rPr lang="en-GB" sz="2400" dirty="0" smtClean="0">
                <a:solidFill>
                  <a:schemeClr val="bg1"/>
                </a:solidFill>
              </a:rPr>
              <a:t>Here are your teaching assistants:</a:t>
            </a:r>
            <a:endParaRPr lang="en-GB" sz="2400" dirty="0">
              <a:solidFill>
                <a:schemeClr val="bg1"/>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31710" y="2834963"/>
            <a:ext cx="3412901" cy="2559676"/>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265062" y="2834963"/>
            <a:ext cx="3412902" cy="2559677"/>
          </a:xfrm>
          <a:prstGeom prst="rect">
            <a:avLst/>
          </a:prstGeom>
        </p:spPr>
      </p:pic>
      <p:sp>
        <p:nvSpPr>
          <p:cNvPr id="6" name="TextBox 5"/>
          <p:cNvSpPr txBox="1"/>
          <p:nvPr/>
        </p:nvSpPr>
        <p:spPr>
          <a:xfrm>
            <a:off x="618185" y="6065949"/>
            <a:ext cx="11099197" cy="369332"/>
          </a:xfrm>
          <a:prstGeom prst="rect">
            <a:avLst/>
          </a:prstGeom>
          <a:noFill/>
        </p:spPr>
        <p:txBody>
          <a:bodyPr wrap="square" rtlCol="0">
            <a:spAutoFit/>
          </a:bodyPr>
          <a:lstStyle/>
          <a:p>
            <a:r>
              <a:rPr lang="en-GB" dirty="0">
                <a:solidFill>
                  <a:schemeClr val="bg1"/>
                </a:solidFill>
              </a:rPr>
              <a:t> </a:t>
            </a:r>
            <a:r>
              <a:rPr lang="en-GB" dirty="0" smtClean="0">
                <a:solidFill>
                  <a:schemeClr val="bg1"/>
                </a:solidFill>
              </a:rPr>
              <a:t>       Mrs Linford (1:1)</a:t>
            </a:r>
            <a:r>
              <a:rPr lang="en-GB" dirty="0">
                <a:solidFill>
                  <a:schemeClr val="bg1"/>
                </a:solidFill>
              </a:rPr>
              <a:t> </a:t>
            </a:r>
            <a:r>
              <a:rPr lang="en-GB" dirty="0" smtClean="0">
                <a:solidFill>
                  <a:schemeClr val="bg1"/>
                </a:solidFill>
              </a:rPr>
              <a:t>                        Mr Moorhouse (1:1)</a:t>
            </a:r>
            <a:r>
              <a:rPr lang="en-GB" dirty="0">
                <a:solidFill>
                  <a:schemeClr val="bg1"/>
                </a:solidFill>
              </a:rPr>
              <a:t>	</a:t>
            </a:r>
            <a:r>
              <a:rPr lang="en-GB" dirty="0" smtClean="0">
                <a:solidFill>
                  <a:schemeClr val="bg1"/>
                </a:solidFill>
              </a:rPr>
              <a:t>	  Mrs Crozier</a:t>
            </a:r>
            <a:r>
              <a:rPr lang="en-GB" dirty="0" smtClean="0"/>
              <a:t>	</a:t>
            </a:r>
            <a:endParaRPr lang="en-GB" dirty="0"/>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5027" y="2408350"/>
            <a:ext cx="2559676" cy="3412901"/>
          </a:xfrm>
          <a:prstGeom prst="rect">
            <a:avLst/>
          </a:prstGeom>
        </p:spPr>
      </p:pic>
    </p:spTree>
    <p:extLst>
      <p:ext uri="{BB962C8B-B14F-4D97-AF65-F5344CB8AC3E}">
        <p14:creationId xmlns:p14="http://schemas.microsoft.com/office/powerpoint/2010/main" val="100676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7200" b="1" dirty="0" smtClean="0">
                <a:solidFill>
                  <a:schemeClr val="bg1"/>
                </a:solidFill>
                <a:latin typeface="Corbel" panose="020B0503020204020204" pitchFamily="34" charset="0"/>
              </a:rPr>
              <a:t/>
            </a:r>
            <a:br>
              <a:rPr lang="en-GB" sz="7200" b="1" dirty="0" smtClean="0">
                <a:solidFill>
                  <a:schemeClr val="bg1"/>
                </a:solidFill>
                <a:latin typeface="Corbel" panose="020B0503020204020204" pitchFamily="34" charset="0"/>
              </a:rPr>
            </a:br>
            <a:r>
              <a:rPr lang="en-GB" sz="7200" b="1" dirty="0" smtClean="0">
                <a:solidFill>
                  <a:schemeClr val="bg1"/>
                </a:solidFill>
                <a:latin typeface="Corbel" panose="020B0503020204020204" pitchFamily="34" charset="0"/>
              </a:rPr>
              <a:t>Welcome </a:t>
            </a:r>
            <a:r>
              <a:rPr lang="en-GB" sz="7200" b="1" dirty="0">
                <a:solidFill>
                  <a:schemeClr val="bg1"/>
                </a:solidFill>
                <a:latin typeface="Corbel" panose="020B0503020204020204" pitchFamily="34" charset="0"/>
              </a:rPr>
              <a:t>Back!</a:t>
            </a:r>
            <a:br>
              <a:rPr lang="en-GB" sz="7200" b="1" dirty="0">
                <a:solidFill>
                  <a:schemeClr val="bg1"/>
                </a:solidFill>
                <a:latin typeface="Corbel" panose="020B0503020204020204" pitchFamily="34" charset="0"/>
              </a:rPr>
            </a:br>
            <a:endParaRPr lang="en-GB" sz="7200"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solidFill>
              </a:rPr>
              <a:t>Dear Children </a:t>
            </a:r>
          </a:p>
          <a:p>
            <a:pPr marL="0" indent="0">
              <a:buNone/>
            </a:pPr>
            <a:r>
              <a:rPr lang="en-GB" dirty="0" smtClean="0">
                <a:solidFill>
                  <a:schemeClr val="bg1"/>
                </a:solidFill>
              </a:rPr>
              <a:t>We are looking forward to welcoming all of you back to school in September. Please read through this presentation with an adult so that you know what to expect when we return.</a:t>
            </a:r>
          </a:p>
          <a:p>
            <a:pPr marL="0" indent="0">
              <a:buNone/>
            </a:pPr>
            <a:r>
              <a:rPr lang="en-GB" dirty="0" smtClean="0">
                <a:solidFill>
                  <a:schemeClr val="bg1"/>
                </a:solidFill>
              </a:rPr>
              <a:t>When you do come back, you may notice a few changes that have been put in place to keep you and everybody in our school community safe. We would like to share some of these with you so that you know what to look out for on your return.</a:t>
            </a:r>
          </a:p>
          <a:p>
            <a:pPr marL="0" indent="0">
              <a:buNone/>
            </a:pPr>
            <a:r>
              <a:rPr lang="en-GB" dirty="0" smtClean="0">
                <a:solidFill>
                  <a:schemeClr val="bg1"/>
                </a:solidFill>
              </a:rPr>
              <a:t>During the first few days we will all be learning and talking about ‘Wellbeing.’ We want to help and support everybody with strategies to stay healthy, happy and well during these unusual times.</a:t>
            </a:r>
          </a:p>
          <a:p>
            <a:pPr marL="0" indent="0">
              <a:buNone/>
            </a:pPr>
            <a:r>
              <a:rPr lang="en-GB" dirty="0" smtClean="0">
                <a:solidFill>
                  <a:schemeClr val="bg1"/>
                </a:solidFill>
              </a:rPr>
              <a:t>In the meantime, we hope you find this information helpful in preparation for September.</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310492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See you in September!</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We hope that this has been useful in preparing you for September. It is very important for us to keep you and all of the other children and staff in our school community safe. We hope that the changes that we have made will keep everybody safe and healthy.</a:t>
            </a:r>
          </a:p>
          <a:p>
            <a:pPr marL="0" indent="0" algn="ctr">
              <a:buNone/>
            </a:pPr>
            <a:r>
              <a:rPr lang="en-GB" dirty="0" smtClean="0">
                <a:solidFill>
                  <a:schemeClr val="bg1"/>
                </a:solidFill>
              </a:rPr>
              <a:t>If you have any questions, you can write them down and bring them to school with you when you come. You will have chance to talk with your teachers and class.</a:t>
            </a:r>
          </a:p>
          <a:p>
            <a:pPr marL="0" indent="0" algn="ctr">
              <a:buNone/>
            </a:pPr>
            <a:r>
              <a:rPr lang="en-GB" dirty="0" smtClean="0">
                <a:solidFill>
                  <a:schemeClr val="bg1"/>
                </a:solidFill>
              </a:rPr>
              <a:t>We look forward to seeing you.</a:t>
            </a:r>
          </a:p>
          <a:p>
            <a:pPr marL="0" indent="0" algn="ctr">
              <a:buNone/>
            </a:pPr>
            <a:r>
              <a:rPr lang="en-GB" dirty="0" smtClean="0">
                <a:solidFill>
                  <a:schemeClr val="bg1"/>
                </a:solidFill>
              </a:rPr>
              <a:t>Mrs Ryan and all of the St Joseph the Worker Staff</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96291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solidFill>
                  <a:schemeClr val="bg1"/>
                </a:solidFill>
                <a:latin typeface="Corbel" panose="020B0503020204020204" pitchFamily="34" charset="0"/>
              </a:rPr>
              <a:t>Staying Safe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p:txBody>
          <a:bodyPr>
            <a:normAutofit/>
          </a:bodyPr>
          <a:lstStyle/>
          <a:p>
            <a:pPr marL="0" indent="0" algn="ctr">
              <a:buNone/>
            </a:pPr>
            <a:r>
              <a:rPr lang="en-GB" sz="3600" dirty="0" smtClean="0">
                <a:solidFill>
                  <a:schemeClr val="bg1"/>
                </a:solidFill>
              </a:rPr>
              <a:t>When you return to school, our values are still the same. We want to make sure that our school in still a safe and happy place for everybody.</a:t>
            </a:r>
          </a:p>
          <a:p>
            <a:pPr marL="0" indent="0" algn="ctr">
              <a:buNone/>
            </a:pPr>
            <a:r>
              <a:rPr lang="en-GB" sz="3600" dirty="0" smtClean="0">
                <a:solidFill>
                  <a:schemeClr val="bg1"/>
                </a:solidFill>
              </a:rPr>
              <a:t>Respect</a:t>
            </a:r>
          </a:p>
          <a:p>
            <a:pPr marL="0" indent="0" algn="ctr">
              <a:buNone/>
            </a:pPr>
            <a:r>
              <a:rPr lang="en-GB" sz="3600" dirty="0" smtClean="0">
                <a:solidFill>
                  <a:schemeClr val="bg1"/>
                </a:solidFill>
              </a:rPr>
              <a:t>Ready</a:t>
            </a:r>
          </a:p>
          <a:p>
            <a:pPr marL="0" indent="0" algn="ctr">
              <a:buNone/>
            </a:pPr>
            <a:r>
              <a:rPr lang="en-GB" sz="3600" dirty="0" smtClean="0">
                <a:solidFill>
                  <a:schemeClr val="bg1"/>
                </a:solidFill>
              </a:rPr>
              <a:t>Resilience </a:t>
            </a:r>
            <a:endParaRPr lang="en-GB" sz="3600"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9164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smtClean="0">
                <a:solidFill>
                  <a:schemeClr val="bg1"/>
                </a:solidFill>
              </a:rPr>
              <a:t>We have added some extra rules to keep everybody safe. This is called our COVID Code of Conduct. You may already know some of these rules if you have been listening to the news or if you have been out for a walk with your family.</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754543"/>
            <a:ext cx="3482547" cy="1312204"/>
          </a:xfrm>
          <a:prstGeom prst="rect">
            <a:avLst/>
          </a:prstGeom>
        </p:spPr>
      </p:pic>
      <p:pic>
        <p:nvPicPr>
          <p:cNvPr id="6" name="Picture 5"/>
          <p:cNvPicPr>
            <a:picLocks noChangeAspect="1"/>
          </p:cNvPicPr>
          <p:nvPr/>
        </p:nvPicPr>
        <p:blipFill>
          <a:blip r:embed="rId4"/>
          <a:stretch>
            <a:fillRect/>
          </a:stretch>
        </p:blipFill>
        <p:spPr>
          <a:xfrm>
            <a:off x="7999198" y="3501638"/>
            <a:ext cx="1595596" cy="1565109"/>
          </a:xfrm>
          <a:prstGeom prst="rect">
            <a:avLst/>
          </a:prstGeom>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1. Look </a:t>
            </a:r>
            <a:r>
              <a:rPr lang="en-GB" sz="2400" b="1" dirty="0">
                <a:solidFill>
                  <a:schemeClr val="bg1"/>
                </a:solidFill>
                <a:latin typeface="Corbel" panose="020B0503020204020204" pitchFamily="34" charset="0"/>
              </a:rPr>
              <a:t>for new signs around school and listen carefully to instructions.</a:t>
            </a:r>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20733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You may have heard of ‘social distancing’ or the 2 metre rule. Around our school there will be lots of markers on the floor to help you keep 2 metres between yourself and everybody in our school.</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2. Always follow the 2m social distancing rule and stay with your class group.</a:t>
            </a:r>
            <a:r>
              <a:rPr lang="en-GB" dirty="0">
                <a:solidFill>
                  <a:srgbClr val="000000"/>
                </a:solidFill>
                <a:latin typeface="Calibri" panose="020F0502020204030204" pitchFamily="34" charset="0"/>
              </a:rPr>
              <a:t>	</a:t>
            </a:r>
          </a:p>
        </p:txBody>
      </p:sp>
      <p:pic>
        <p:nvPicPr>
          <p:cNvPr id="8" name="Picture 7"/>
          <p:cNvPicPr>
            <a:picLocks noChangeAspect="1"/>
          </p:cNvPicPr>
          <p:nvPr/>
        </p:nvPicPr>
        <p:blipFill>
          <a:blip r:embed="rId3"/>
          <a:stretch>
            <a:fillRect/>
          </a:stretch>
        </p:blipFill>
        <p:spPr>
          <a:xfrm>
            <a:off x="2538431" y="3339740"/>
            <a:ext cx="2181918" cy="1949711"/>
          </a:xfrm>
          <a:prstGeom prst="rect">
            <a:avLst/>
          </a:prstGeom>
        </p:spPr>
      </p:pic>
      <p:pic>
        <p:nvPicPr>
          <p:cNvPr id="11" name="Picture 10"/>
          <p:cNvPicPr>
            <a:picLocks noChangeAspect="1"/>
          </p:cNvPicPr>
          <p:nvPr/>
        </p:nvPicPr>
        <p:blipFill>
          <a:blip r:embed="rId4"/>
          <a:stretch>
            <a:fillRect/>
          </a:stretch>
        </p:blipFill>
        <p:spPr>
          <a:xfrm>
            <a:off x="6994481" y="3324659"/>
            <a:ext cx="2079181" cy="1964792"/>
          </a:xfrm>
          <a:prstGeom prst="rect">
            <a:avLst/>
          </a:prstGeom>
        </p:spPr>
      </p:pic>
    </p:spTree>
    <p:extLst>
      <p:ext uri="{BB962C8B-B14F-4D97-AF65-F5344CB8AC3E}">
        <p14:creationId xmlns:p14="http://schemas.microsoft.com/office/powerpoint/2010/main" val="1237724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Please remember to have a tissue in your pocket or up your sleeve at all times. There will be boxes of tissues in every class so that you can replace yours if you need to.</a:t>
            </a:r>
          </a:p>
          <a:p>
            <a:pPr marL="0" indent="0" algn="ctr">
              <a:buNone/>
            </a:pPr>
            <a:endParaRPr lang="en-GB" dirty="0">
              <a:solidFill>
                <a:schemeClr val="bg1"/>
              </a:solidFill>
            </a:endParaRPr>
          </a:p>
          <a:p>
            <a:pPr marL="0" indent="0" algn="ctr">
              <a:buNone/>
            </a:pPr>
            <a:endParaRPr lang="en-GB" dirty="0" smtClean="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3.Help to stop the spread of germs by always carrying a tissue.</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6743" y="3083409"/>
            <a:ext cx="4912713" cy="2687073"/>
          </a:xfrm>
          <a:prstGeom prst="rect">
            <a:avLst/>
          </a:prstGeom>
        </p:spPr>
      </p:pic>
    </p:spTree>
    <p:extLst>
      <p:ext uri="{BB962C8B-B14F-4D97-AF65-F5344CB8AC3E}">
        <p14:creationId xmlns:p14="http://schemas.microsoft.com/office/powerpoint/2010/main" val="487832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Hand hygiene is extremely important. Your classroom will  have two bottles of hand sanitizer to help reduce the spread of germs. Your group will also be sent to the toilet during the day to wash your hands.</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1200329"/>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4. Regularly wash your hands for 20 seconds and use the hand sanitisers  provided.</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67396" y="3179856"/>
            <a:ext cx="3326100" cy="2590626"/>
          </a:xfrm>
          <a:prstGeom prst="rect">
            <a:avLst/>
          </a:prstGeom>
        </p:spPr>
      </p:pic>
    </p:spTree>
    <p:extLst>
      <p:ext uri="{BB962C8B-B14F-4D97-AF65-F5344CB8AC3E}">
        <p14:creationId xmlns:p14="http://schemas.microsoft.com/office/powerpoint/2010/main" val="3587944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We all have a responsibility to look after each other. Please be considerate at all times. Use your tissue to help stop the spread of germs.</a:t>
            </a:r>
          </a:p>
          <a:p>
            <a:pPr marL="0" indent="0" algn="ctr">
              <a:buNone/>
            </a:pPr>
            <a:endParaRPr lang="en-GB" dirty="0" smtClean="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5. Never cough or spit at or towards another person. </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421" y="3193244"/>
            <a:ext cx="2235833" cy="2231145"/>
          </a:xfrm>
          <a:prstGeom prst="rect">
            <a:avLst/>
          </a:prstGeom>
        </p:spPr>
      </p:pic>
    </p:spTree>
    <p:extLst>
      <p:ext uri="{BB962C8B-B14F-4D97-AF65-F5344CB8AC3E}">
        <p14:creationId xmlns:p14="http://schemas.microsoft.com/office/powerpoint/2010/main" val="172523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684434" cy="979470"/>
          </a:xfrm>
        </p:spPr>
        <p:txBody>
          <a:bodyPr>
            <a:normAutofit fontScale="90000"/>
          </a:bodyPr>
          <a:lstStyle/>
          <a:p>
            <a:pPr algn="ctr"/>
            <a:r>
              <a:rPr lang="en-GB" sz="7200" b="1" dirty="0" smtClean="0">
                <a:solidFill>
                  <a:schemeClr val="bg1"/>
                </a:solidFill>
                <a:latin typeface="Corbel" panose="020B0503020204020204" pitchFamily="34" charset="0"/>
              </a:rPr>
              <a:t>Arriving in the morning</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8446977" cy="5278275"/>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When you arrive in the morning you may come at a different time and go straight into your classroom. </a:t>
            </a:r>
          </a:p>
          <a:p>
            <a:pPr marL="0" indent="0" algn="ctr">
              <a:buNone/>
            </a:pPr>
            <a:endParaRPr lang="en-GB" dirty="0" smtClean="0">
              <a:solidFill>
                <a:schemeClr val="bg1"/>
              </a:solidFill>
            </a:endParaRPr>
          </a:p>
          <a:p>
            <a:pPr marL="0" indent="0" algn="ctr">
              <a:buNone/>
            </a:pPr>
            <a:r>
              <a:rPr lang="en-GB" dirty="0" smtClean="0">
                <a:solidFill>
                  <a:schemeClr val="bg1"/>
                </a:solidFill>
              </a:rPr>
              <a:t>For Year 6 you will need to walk around the back of school and enter via the Hub </a:t>
            </a:r>
          </a:p>
          <a:p>
            <a:pPr marL="0" indent="0" algn="ctr">
              <a:buNone/>
            </a:pPr>
            <a:endParaRPr lang="en-GB" dirty="0">
              <a:solidFill>
                <a:schemeClr val="bg1"/>
              </a:solidFill>
            </a:endParaRPr>
          </a:p>
          <a:p>
            <a:pPr marL="0" indent="0" algn="ctr">
              <a:buNone/>
            </a:pPr>
            <a:r>
              <a:rPr lang="en-GB" dirty="0" smtClean="0">
                <a:solidFill>
                  <a:schemeClr val="bg1"/>
                </a:solidFill>
              </a:rPr>
              <a:t>Your classroom door will be open for you to arrive between </a:t>
            </a:r>
            <a:r>
              <a:rPr lang="en-GB" dirty="0">
                <a:solidFill>
                  <a:schemeClr val="bg1"/>
                </a:solidFill>
              </a:rPr>
              <a:t>8.50 – 9:00am </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156624" y="3948249"/>
            <a:ext cx="3056709" cy="2292532"/>
          </a:xfrm>
          <a:prstGeom prst="rect">
            <a:avLst/>
          </a:prstGeom>
        </p:spPr>
      </p:pic>
    </p:spTree>
    <p:extLst>
      <p:ext uri="{BB962C8B-B14F-4D97-AF65-F5344CB8AC3E}">
        <p14:creationId xmlns:p14="http://schemas.microsoft.com/office/powerpoint/2010/main" val="2356079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1218</Words>
  <Application>Microsoft Office PowerPoint</Application>
  <PresentationFormat>Widescreen</PresentationFormat>
  <Paragraphs>97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Corbel</vt:lpstr>
      <vt:lpstr>Office Theme</vt:lpstr>
      <vt:lpstr>PowerPoint Presentation</vt:lpstr>
      <vt:lpstr> Welcome Back! </vt:lpstr>
      <vt:lpstr>Staying Safe </vt:lpstr>
      <vt:lpstr>Covid Code of Conduct </vt:lpstr>
      <vt:lpstr>Covid Code of Conduct </vt:lpstr>
      <vt:lpstr>Covid Code of Conduct </vt:lpstr>
      <vt:lpstr>Covid Code of Conduct </vt:lpstr>
      <vt:lpstr>Covid Code of Conduct </vt:lpstr>
      <vt:lpstr>Arriving in the morning</vt:lpstr>
      <vt:lpstr>Around the School</vt:lpstr>
      <vt:lpstr>In Class</vt:lpstr>
      <vt:lpstr>In Class</vt:lpstr>
      <vt:lpstr>Staying Sun Safe &amp; Hydrated</vt:lpstr>
      <vt:lpstr>Lunch times and Playtimes</vt:lpstr>
      <vt:lpstr>Lunch </vt:lpstr>
      <vt:lpstr>A Day in School </vt:lpstr>
      <vt:lpstr>Code of Conduct</vt:lpstr>
      <vt:lpstr>PowerPoint Presentation</vt:lpstr>
      <vt:lpstr>PowerPoint Presentation</vt:lpstr>
      <vt:lpstr>See you in September!</vt:lpstr>
    </vt:vector>
  </TitlesOfParts>
  <Company>Knowsley 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Jude</dc:creator>
  <cp:lastModifiedBy>Sharrock, Jodie</cp:lastModifiedBy>
  <cp:revision>29</cp:revision>
  <dcterms:created xsi:type="dcterms:W3CDTF">2020-07-09T13:32:06Z</dcterms:created>
  <dcterms:modified xsi:type="dcterms:W3CDTF">2020-08-18T10:42:14Z</dcterms:modified>
</cp:coreProperties>
</file>